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8" r:id="rId5"/>
    <p:sldId id="269" r:id="rId6"/>
    <p:sldId id="271" r:id="rId7"/>
    <p:sldId id="272" r:id="rId8"/>
    <p:sldId id="289" r:id="rId9"/>
    <p:sldId id="290" r:id="rId10"/>
    <p:sldId id="291" r:id="rId11"/>
    <p:sldId id="286" r:id="rId12"/>
    <p:sldId id="287" r:id="rId13"/>
    <p:sldId id="288" r:id="rId14"/>
    <p:sldId id="274" r:id="rId15"/>
    <p:sldId id="273" r:id="rId16"/>
    <p:sldId id="283" r:id="rId17"/>
    <p:sldId id="292" r:id="rId18"/>
    <p:sldId id="279" r:id="rId19"/>
    <p:sldId id="284" r:id="rId20"/>
    <p:sldId id="285" r:id="rId21"/>
    <p:sldId id="280" r:id="rId22"/>
    <p:sldId id="293" r:id="rId23"/>
    <p:sldId id="294" r:id="rId24"/>
    <p:sldId id="265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4FD270-B31E-4EC1-ECC0-412E6DD4F2E2}" v="28" dt="2022-02-21T13:34:48.732"/>
    <p1510:client id="{FD7A1BE4-0410-0A79-A03B-6E1D144C538A}" v="250" dt="2022-02-21T00:10:19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0C98DE8-F991-40F7-BF9E-C00EDEDC9F3B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1369051-407E-4429-B10C-6E1A99D7D7F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82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4EED9A-B66B-4B51-8089-E05C4CE2F9C1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A5FEA6-48F1-46C1-830E-4CF1B4DEA8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3171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72908A-4CDD-4741-9AE2-1405083BF5CE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D3DC27-ECDB-4AE7-965D-0AD0344BD7C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56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7570E0-5672-4A1A-9A1A-994AD1363B8F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13F8B8-D817-4701-9721-65067948DDD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01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3281EC-6F22-425C-8535-29C1C960D9BE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7CD27B-DAE3-44B7-B00A-1584F2D5996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030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1DE4A7-B446-40AD-A4D1-CF84050A8743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A54895-A223-4ECB-A28D-66E6F978038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57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4BD9D0-94B0-4503-9148-6804BF3D0934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10B112-C5F3-46E3-9A39-6F30C0CC96B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79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2FD20D-EE13-43F4-B306-3701877CF51D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D9AD8E-053D-4570-9DFF-56C25328405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15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052367-4F14-4912-BCFA-ACD537E16583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EA4B31-8907-404F-B1C9-85A0CDEE086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0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6B5BC6-AE9E-4D0C-94D5-26DA052F7A17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2FADBF-CF3E-401A-A58B-33D6233595E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21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3C11B5-BBA4-4F19-9B4B-7FCEE56ECB28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02C1C7-BA22-4C85-9AC6-64A96E4D05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7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0ADAF-0209-481B-9D22-A8E88B364203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22BC99-55D8-4157-9380-FA777420350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77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19799CF-3D22-44CA-AA91-7DA51D30214C}" type="datetime1">
              <a:rPr lang="fr-FR"/>
              <a:pPr lvl="0"/>
              <a:t>28/06/2023</a:t>
            </a:fld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7588299-715A-4CF5-B1AC-C3447C32D793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18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452847" y="1122361"/>
            <a:ext cx="5033552" cy="2387598"/>
          </a:xfrm>
        </p:spPr>
        <p:txBody>
          <a:bodyPr/>
          <a:lstStyle/>
          <a:p>
            <a:endParaRPr lang="fr-FR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463"/>
            <a:ext cx="12191996" cy="68924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74175" y="5457735"/>
            <a:ext cx="2795448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9DC3E6"/>
                </a:solidFill>
                <a:uFillTx/>
                <a:latin typeface="Bahnschrift Light Condensed" pitchFamily="34"/>
              </a:rPr>
              <a:t>Groupe: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Barlow Condensed ExtraLight" pitchFamily="2"/>
              </a:rPr>
              <a:t>Alexandre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Barlow Condensed ExtraLight" pitchFamily="2"/>
              </a:rPr>
              <a:t>Deprun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Barlow Condensed Extra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Barlow Condensed ExtraLight"/>
              </a:rPr>
              <a:t>Oumaima </a:t>
            </a:r>
            <a:r>
              <a:rPr lang="fr-FR" sz="1800" b="0" i="0" u="none" strike="noStrike" kern="1200" cap="none" spc="0" baseline="0" dirty="0" err="1" smtClean="0">
                <a:solidFill>
                  <a:srgbClr val="FFFFFF"/>
                </a:solidFill>
                <a:uFillTx/>
                <a:latin typeface="Barlow Condensed ExtraLight"/>
              </a:rPr>
              <a:t>Khadira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Barlow Condensed ExtraLigh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6091" y="190012"/>
            <a:ext cx="2055223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>
                <a:solidFill>
                  <a:srgbClr val="9DC3E6"/>
                </a:solidFill>
                <a:uFillTx/>
                <a:latin typeface="Barlow Condensed SemiBold" pitchFamily="2"/>
              </a:rPr>
              <a:t>Projet:</a:t>
            </a:r>
          </a:p>
        </p:txBody>
      </p:sp>
      <p:sp>
        <p:nvSpPr>
          <p:cNvPr id="7" name="Rectangle 7"/>
          <p:cNvSpPr/>
          <p:nvPr/>
        </p:nvSpPr>
        <p:spPr>
          <a:xfrm>
            <a:off x="296091" y="825822"/>
            <a:ext cx="2960918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FFFFFF"/>
                </a:solidFill>
                <a:latin typeface="Bahnschrift Light Condensed" pitchFamily="34"/>
                <a:ea typeface="Roboto Slab Thin" pitchFamily="2"/>
              </a:rPr>
              <a:t>C</a:t>
            </a:r>
            <a:r>
              <a:rPr lang="fr-FR" sz="2000" b="1" i="0" u="none" strike="noStrike" kern="1200" cap="none" spc="0" baseline="0" dirty="0">
                <a:solidFill>
                  <a:srgbClr val="FFFFFF"/>
                </a:solidFill>
                <a:uFillTx/>
                <a:latin typeface="Bahnschrift Light Condensed" pitchFamily="34"/>
                <a:ea typeface="Roboto Slab Thin" pitchFamily="2"/>
              </a:rPr>
              <a:t>lassification des sentiments sur les critiques d'</a:t>
            </a:r>
            <a:r>
              <a:rPr lang="fr-FR" sz="2000" b="1" i="0" u="none" strike="noStrike" kern="1200" cap="none" spc="0" baseline="0" dirty="0" err="1">
                <a:solidFill>
                  <a:srgbClr val="FFFFFF"/>
                </a:solidFill>
                <a:uFillTx/>
                <a:latin typeface="Bahnschrift Light Condensed" pitchFamily="34"/>
                <a:ea typeface="Roboto Slab Thin" pitchFamily="2"/>
              </a:rPr>
              <a:t>Allociné</a:t>
            </a:r>
            <a:endParaRPr lang="fr-FR" sz="2000" b="1" i="0" u="none" strike="noStrike" kern="1200" cap="none" spc="0" baseline="0" dirty="0">
              <a:solidFill>
                <a:srgbClr val="FFFFFF"/>
              </a:solidFill>
              <a:uFillTx/>
              <a:latin typeface="Bahnschrift Light Condensed" pitchFamily="34"/>
              <a:ea typeface="Roboto Slab Thin" pitchFamily="2"/>
            </a:endParaRPr>
          </a:p>
        </p:txBody>
      </p:sp>
      <p:pic>
        <p:nvPicPr>
          <p:cNvPr id="8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3" y="77275"/>
            <a:ext cx="1323703" cy="9333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9"/>
          <p:cNvSpPr txBox="1"/>
          <p:nvPr/>
        </p:nvSpPr>
        <p:spPr>
          <a:xfrm>
            <a:off x="10572201" y="6376787"/>
            <a:ext cx="13237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2021 /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373912" y="2826327"/>
            <a:ext cx="10679542" cy="3740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Tokeniser</a:t>
            </a: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, nettoyer et lemmatiser grâce à </a:t>
            </a: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Spacy</a:t>
            </a: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.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4560458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2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741615" y="1560945"/>
            <a:ext cx="10776130" cy="4969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Fréquence de distribution et nuage de mots du train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04" y="4525818"/>
            <a:ext cx="1087609" cy="10458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14" y="2480269"/>
            <a:ext cx="3352391" cy="3062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062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3" y="5650777"/>
            <a:ext cx="8296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La classe la plus fréquente dans le train  est 0 (négatif) 3518 critiques</a:t>
            </a:r>
            <a:r>
              <a:rPr lang="fr-FR" dirty="0">
                <a:solidFill>
                  <a:schemeClr val="bg1"/>
                </a:solidFill>
                <a:latin typeface="Barlow Condensed ExtraLight" panose="00000306000000000000" pitchFamily="2" charset="0"/>
              </a:rPr>
              <a:t>.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t="4622"/>
          <a:stretch/>
        </p:blipFill>
        <p:spPr>
          <a:xfrm>
            <a:off x="6126612" y="2480269"/>
            <a:ext cx="5048082" cy="3091397"/>
          </a:xfrm>
          <a:prstGeom prst="rect">
            <a:avLst/>
          </a:prstGeom>
        </p:spPr>
      </p:pic>
      <p:sp>
        <p:nvSpPr>
          <p:cNvPr id="12" name="Chevron 11"/>
          <p:cNvSpPr/>
          <p:nvPr/>
        </p:nvSpPr>
        <p:spPr>
          <a:xfrm>
            <a:off x="4523512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725758" y="2198255"/>
            <a:ext cx="10776130" cy="4331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.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062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3" y="5681194"/>
            <a:ext cx="880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La classe la plus fréquente dans le test  est 0 (négatif) 10408 critiques.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45" y="4488874"/>
            <a:ext cx="1005927" cy="1053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3" y="2480269"/>
            <a:ext cx="3583591" cy="309139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/>
          <a:srcRect t="5543"/>
          <a:stretch/>
        </p:blipFill>
        <p:spPr>
          <a:xfrm>
            <a:off x="6113823" y="2489794"/>
            <a:ext cx="4937703" cy="3072345"/>
          </a:xfrm>
          <a:prstGeom prst="rect">
            <a:avLst/>
          </a:prstGeom>
        </p:spPr>
      </p:pic>
      <p:sp>
        <p:nvSpPr>
          <p:cNvPr id="14" name="Chevron 13"/>
          <p:cNvSpPr/>
          <p:nvPr/>
        </p:nvSpPr>
        <p:spPr>
          <a:xfrm>
            <a:off x="4514276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45" y="4498399"/>
            <a:ext cx="1005927" cy="10535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3" y="2489794"/>
            <a:ext cx="3583591" cy="309139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10842" y="1590153"/>
            <a:ext cx="763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Fréquence de distribution et nuage de mots du test</a:t>
            </a:r>
          </a:p>
        </p:txBody>
      </p:sp>
    </p:spTree>
    <p:extLst>
      <p:ext uri="{BB962C8B-B14F-4D97-AF65-F5344CB8AC3E}">
        <p14:creationId xmlns:p14="http://schemas.microsoft.com/office/powerpoint/2010/main" val="18813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009470" y="1927388"/>
            <a:ext cx="5967748" cy="4535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Top 50 mots des deux ensembles</a:t>
            </a:r>
          </a:p>
          <a:p>
            <a:pPr marL="0" indent="0">
              <a:buNone/>
            </a:pPr>
            <a:endParaRPr lang="fr-FR" sz="22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pPr marL="0" indent="0">
              <a:buNone/>
            </a:pPr>
            <a:endParaRPr lang="fr-FR" sz="22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pPr marL="0" indent="0">
              <a:buNone/>
            </a:pPr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Les mots les plus fréquents et communs 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aux deux ensembles :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film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plus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très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tout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bien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062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2" y="5767392"/>
            <a:ext cx="560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  <a:latin typeface="Barlow Condensed ExtraLight" panose="00000306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63" y="336144"/>
            <a:ext cx="5208975" cy="305591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63" y="3549073"/>
            <a:ext cx="5208975" cy="305591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902036" y="1417004"/>
            <a:ext cx="807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Train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902036" y="4907751"/>
            <a:ext cx="79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</a:t>
            </a:r>
          </a:p>
        </p:txBody>
      </p:sp>
      <p:sp>
        <p:nvSpPr>
          <p:cNvPr id="16" name="Chevron 15"/>
          <p:cNvSpPr/>
          <p:nvPr/>
        </p:nvSpPr>
        <p:spPr>
          <a:xfrm>
            <a:off x="843969" y="110312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2346036"/>
            <a:ext cx="10679542" cy="6952689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Créer des ensembles d'apprentissage et de validation à partir de train.</a:t>
            </a:r>
          </a:p>
          <a:p>
            <a:r>
              <a:rPr lang="fr-FR" sz="22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Les proportions sont bien respectées.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AutoShape 2" descr="blob:https://web.whatsapp.com/b5ff4ad2-b127-49d6-aa2e-b35c7cc757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49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8" y="3567843"/>
            <a:ext cx="1995229" cy="2562409"/>
          </a:xfrm>
          <a:prstGeom prst="rect">
            <a:avLst/>
          </a:prstGeom>
        </p:spPr>
      </p:pic>
      <p:sp>
        <p:nvSpPr>
          <p:cNvPr id="11" name="Chevron 10"/>
          <p:cNvSpPr/>
          <p:nvPr/>
        </p:nvSpPr>
        <p:spPr>
          <a:xfrm>
            <a:off x="4532748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0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263736"/>
            <a:ext cx="7135484" cy="4532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1: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Logistic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regression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991" y="3436283"/>
            <a:ext cx="157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Validation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1432" y="58088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06" y="1902814"/>
            <a:ext cx="2658953" cy="21185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09" y="3282125"/>
            <a:ext cx="2503675" cy="7392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57" y="1384581"/>
            <a:ext cx="3825572" cy="26367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406" y="4581236"/>
            <a:ext cx="2676471" cy="210221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509" y="5796075"/>
            <a:ext cx="2503675" cy="7107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109" y="4211782"/>
            <a:ext cx="3787468" cy="2481026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711199" y="1329667"/>
            <a:ext cx="7225542" cy="315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2: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Logistic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Regression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avec TFIDF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4909" y="5119438"/>
            <a:ext cx="395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On diminue le nb de </a:t>
            </a:r>
            <a:r>
              <a:rPr lang="fr-FR" sz="2000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features</a:t>
            </a:r>
            <a:r>
              <a:rPr lang="fr-FR" dirty="0">
                <a:solidFill>
                  <a:schemeClr val="bg1"/>
                </a:solidFill>
                <a:latin typeface="Roboto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0954" y="5265721"/>
            <a:ext cx="50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52400" y="-25207"/>
            <a:ext cx="184731" cy="3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174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rgbClr val="212121"/>
              </a:solidFill>
              <a:effectLst/>
              <a:latin typeface="var(--colab-chrom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52" y="3135655"/>
            <a:ext cx="2751666" cy="16841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54" y="2484858"/>
            <a:ext cx="3034791" cy="233954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892" y="2129728"/>
            <a:ext cx="3501857" cy="2690093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10877" y="4441130"/>
            <a:ext cx="87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  <p:sp>
        <p:nvSpPr>
          <p:cNvPr id="19" name="Chevron 18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711199" y="1329667"/>
            <a:ext cx="7225542" cy="315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2: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Logistic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Regression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avec TFIDF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3762" y="5262903"/>
            <a:ext cx="50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52400" y="-25207"/>
            <a:ext cx="184731" cy="3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174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rgbClr val="212121"/>
              </a:solidFill>
              <a:effectLst/>
              <a:latin typeface="var(--colab-chrom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45" y="3057236"/>
            <a:ext cx="2761673" cy="17625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961" y="2449796"/>
            <a:ext cx="3244355" cy="23700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027" y="2137349"/>
            <a:ext cx="3711262" cy="2682472"/>
          </a:xfrm>
          <a:prstGeom prst="rect">
            <a:avLst/>
          </a:prstGeom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1345" y="5262904"/>
            <a:ext cx="11115152" cy="1264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 nb de </a:t>
            </a:r>
            <a:r>
              <a:rPr lang="fr-FR" sz="1600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features</a:t>
            </a:r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 a largement diminué, mais les prédictions du modèle sont légèrement moins bonnes. </a:t>
            </a:r>
          </a:p>
          <a:p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Les coûts computationnels étant une problématique importante, on est alors gagnant</a:t>
            </a:r>
            <a:r>
              <a:rPr lang="fr-F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Chevron 24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10877" y="4441130"/>
            <a:ext cx="87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</p:spTree>
    <p:extLst>
      <p:ext uri="{BB962C8B-B14F-4D97-AF65-F5344CB8AC3E}">
        <p14:creationId xmlns:p14="http://schemas.microsoft.com/office/powerpoint/2010/main" val="369353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728" y="1318198"/>
            <a:ext cx="10515600" cy="489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3: Naïve Bayésien avec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Vectoriseur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TfIdf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873" y="6352225"/>
            <a:ext cx="1147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Les performances de ce modèle sont légèrement meilleures que les précédents, on a ici moins de faux positifs et négatifs</a:t>
            </a:r>
            <a:endParaRPr lang="en-US" sz="16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50" y="2595418"/>
            <a:ext cx="2679078" cy="14685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19" y="2016843"/>
            <a:ext cx="3064918" cy="204715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927" y="1807727"/>
            <a:ext cx="3385216" cy="22562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950" y="4851691"/>
            <a:ext cx="2679078" cy="136349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018" y="4339910"/>
            <a:ext cx="3064919" cy="193422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927" y="4211782"/>
            <a:ext cx="3385216" cy="21404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5949" y="3429297"/>
            <a:ext cx="146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Validation: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59499" y="5307023"/>
            <a:ext cx="87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</p:spTree>
    <p:extLst>
      <p:ext uri="{BB962C8B-B14F-4D97-AF65-F5344CB8AC3E}">
        <p14:creationId xmlns:p14="http://schemas.microsoft.com/office/powerpoint/2010/main" val="22663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434106"/>
            <a:ext cx="10515600" cy="489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4: Naïve Bayésien avec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CountVectoriser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7889" y="6361358"/>
            <a:ext cx="675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La diminution des performances est très légère.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280" y="2589471"/>
            <a:ext cx="2342142" cy="14131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078806"/>
            <a:ext cx="2600760" cy="192382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927" y="1923635"/>
            <a:ext cx="3376407" cy="207818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091" y="4978400"/>
            <a:ext cx="2352331" cy="123512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t="2309"/>
          <a:stretch/>
        </p:blipFill>
        <p:spPr>
          <a:xfrm>
            <a:off x="5791200" y="4391375"/>
            <a:ext cx="2600760" cy="182215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117" y="4157805"/>
            <a:ext cx="3394217" cy="2055721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808355" y="3357741"/>
            <a:ext cx="146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Validation: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447635" y="5395908"/>
            <a:ext cx="87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</p:spTree>
    <p:extLst>
      <p:ext uri="{BB962C8B-B14F-4D97-AF65-F5344CB8AC3E}">
        <p14:creationId xmlns:p14="http://schemas.microsoft.com/office/powerpoint/2010/main" val="8714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rcRect l="15574" r="6474"/>
          <a:stretch>
            <a:fillRect/>
          </a:stretch>
        </p:blipFill>
        <p:spPr>
          <a:xfrm>
            <a:off x="0" y="9236"/>
            <a:ext cx="12191996" cy="68559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558832"/>
            <a:ext cx="10515600" cy="4618131"/>
          </a:xfrm>
        </p:spPr>
        <p:txBody>
          <a:bodyPr/>
          <a:lstStyle/>
          <a:p>
            <a:pPr marL="0" lvl="0" indent="0">
              <a:buClr>
                <a:srgbClr val="9DC3E6"/>
              </a:buClr>
              <a:buNone/>
            </a:pPr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pPr lvl="0">
              <a:buClr>
                <a:srgbClr val="9DC3E6"/>
              </a:buClr>
              <a:buFont typeface="Wingdings" pitchFamily="2"/>
              <a:buChar char="Ø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Prétraitement</a:t>
            </a:r>
          </a:p>
          <a:p>
            <a:pPr lvl="0">
              <a:buClr>
                <a:srgbClr val="9DC3E6"/>
              </a:buClr>
              <a:buFont typeface="Wingdings" pitchFamily="2"/>
              <a:buChar char="Ø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Analyse de données</a:t>
            </a:r>
          </a:p>
          <a:p>
            <a:pPr lvl="0">
              <a:buClr>
                <a:srgbClr val="9DC3E6"/>
              </a:buClr>
              <a:buFont typeface="Wingdings" pitchFamily="2"/>
              <a:buChar char="Ø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Algorithme</a:t>
            </a:r>
          </a:p>
          <a:p>
            <a:pPr lvl="0">
              <a:buClr>
                <a:srgbClr val="9DC3E6"/>
              </a:buClr>
              <a:buFont typeface="Wingdings" pitchFamily="2"/>
              <a:buChar char="Ø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Evaluation du jeu de test</a:t>
            </a:r>
          </a:p>
          <a:p>
            <a:pPr lvl="0">
              <a:buClr>
                <a:srgbClr val="9DC3E6"/>
              </a:buClr>
              <a:buFont typeface="Wingdings" pitchFamily="2"/>
              <a:buChar char="Ø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Conclusion </a:t>
            </a:r>
          </a:p>
          <a:p>
            <a:pPr marL="0" lvl="0" indent="0">
              <a:buNone/>
            </a:pPr>
            <a:endParaRPr lang="fr-FR" dirty="0"/>
          </a:p>
          <a:p>
            <a:pPr lvl="0">
              <a:buClr>
                <a:srgbClr val="9DC3E6"/>
              </a:buClr>
              <a:buFont typeface="Wingdings" pitchFamily="2"/>
              <a:buChar char="v"/>
            </a:pPr>
            <a:endParaRPr lang="fr-FR" dirty="0"/>
          </a:p>
        </p:txBody>
      </p:sp>
      <p:sp>
        <p:nvSpPr>
          <p:cNvPr id="4" name="Pentagone 5"/>
          <p:cNvSpPr/>
          <p:nvPr/>
        </p:nvSpPr>
        <p:spPr>
          <a:xfrm>
            <a:off x="838203" y="514852"/>
            <a:ext cx="2549429" cy="635325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>
                <a:solidFill>
                  <a:srgbClr val="DEEBF7"/>
                </a:solidFill>
                <a:uFillTx/>
                <a:latin typeface="Agency FB" pitchFamily="34"/>
              </a:rPr>
              <a:t>Plan</a:t>
            </a:r>
            <a:endParaRPr lang="fr-FR" sz="2800" b="0" i="0" u="none" strike="noStrike" kern="1200" cap="none" spc="0" baseline="0">
              <a:solidFill>
                <a:srgbClr val="DEEBF7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728" y="1319891"/>
            <a:ext cx="10515600" cy="489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4: Naïve Bayésien avec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CountVectoriser</a:t>
            </a:r>
            <a:endParaRPr lang="fr-FR" sz="2400" b="1" dirty="0">
              <a:solidFill>
                <a:schemeClr val="accent5">
                  <a:lumMod val="60000"/>
                  <a:lumOff val="40000"/>
                </a:schemeClr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654" y="1872488"/>
            <a:ext cx="1024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Testons 2 exemples de critique au hasard et regardons si elle est bien catégorisée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" y="2604655"/>
            <a:ext cx="5227348" cy="839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6" y="3443996"/>
            <a:ext cx="5227348" cy="708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56" y="4209415"/>
            <a:ext cx="5227348" cy="8640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55" y="2603721"/>
            <a:ext cx="5385250" cy="14598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516" y="4152309"/>
            <a:ext cx="5388128" cy="5046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3982" y="5479875"/>
            <a:ext cx="56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Nos deux exemples ont bien été catégorisés.</a:t>
            </a:r>
            <a:endParaRPr lang="en-US" sz="2000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728" y="1325645"/>
            <a:ext cx="10515600" cy="625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5: SVM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09" y="2410692"/>
            <a:ext cx="5532582" cy="23275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11568" y="5613759"/>
            <a:ext cx="5670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Pas d'augmentation conséquente</a:t>
            </a:r>
          </a:p>
        </p:txBody>
      </p:sp>
      <p:sp>
        <p:nvSpPr>
          <p:cNvPr id="12" name="Chevron 11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294082" y="4204982"/>
            <a:ext cx="877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</p:spTree>
    <p:extLst>
      <p:ext uri="{BB962C8B-B14F-4D97-AF65-F5344CB8AC3E}">
        <p14:creationId xmlns:p14="http://schemas.microsoft.com/office/powerpoint/2010/main" val="7759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728" y="1325645"/>
            <a:ext cx="10515600" cy="625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			     </a:t>
            </a:r>
            <a:r>
              <a:rPr lang="fr-FR" b="1" dirty="0" err="1">
                <a:solidFill>
                  <a:schemeClr val="bg1"/>
                </a:solidFill>
              </a:rPr>
              <a:t>Deep</a:t>
            </a:r>
            <a:r>
              <a:rPr lang="fr-FR" b="1" dirty="0">
                <a:solidFill>
                  <a:schemeClr val="bg1"/>
                </a:solidFill>
              </a:rPr>
              <a:t> Neural Networks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3" y="1845642"/>
            <a:ext cx="56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6: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Keras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Model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46" y="2573743"/>
            <a:ext cx="3754575" cy="208044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46" y="4812540"/>
            <a:ext cx="1743354" cy="66462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582" y="2228960"/>
            <a:ext cx="6502400" cy="31092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80407" y="5919691"/>
            <a:ext cx="8297464" cy="70788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Les performances du  modèle sont en dessous de ce qu'on prévoyait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Mais pourtant c'est un modèle intéressant</a:t>
            </a:r>
          </a:p>
        </p:txBody>
      </p:sp>
      <p:sp>
        <p:nvSpPr>
          <p:cNvPr id="17" name="Chevron 16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10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728" y="1325645"/>
            <a:ext cx="10515600" cy="625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>
                <a:solidFill>
                  <a:schemeClr val="bg1"/>
                </a:solidFill>
              </a:rPr>
              <a:t>Deep</a:t>
            </a:r>
            <a:r>
              <a:rPr lang="fr-FR" b="1" dirty="0">
                <a:solidFill>
                  <a:schemeClr val="bg1"/>
                </a:solidFill>
              </a:rPr>
              <a:t> Neural Networks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3" y="1872445"/>
            <a:ext cx="5618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Modèle 7: </a:t>
            </a:r>
            <a:r>
              <a:rPr lang="fr-FR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Keras</a:t>
            </a:r>
            <a:r>
              <a:rPr lang="fr-FR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Slab Thin" pitchFamily="2"/>
                <a:ea typeface="Roboto Slab Thin" pitchFamily="2"/>
              </a:rPr>
              <a:t> TSNE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84" y="1363797"/>
            <a:ext cx="3235325" cy="22229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64" y="1437824"/>
            <a:ext cx="2995146" cy="15065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527" y="3182794"/>
            <a:ext cx="1851820" cy="3962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345" y="3826322"/>
            <a:ext cx="6678564" cy="28423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15312" y="4508824"/>
            <a:ext cx="38700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Le modèle PCA n'est pas adapté à résoudre ce type de problème.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  </a:t>
            </a: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Underfitting</a:t>
            </a:r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525719" y="373882"/>
            <a:ext cx="3766325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Algorithme et Evaluation du jeu de test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4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755" y="1944633"/>
            <a:ext cx="10445532" cy="3484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0" dirty="0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Le choix de la méthode de transformation et modèle sera entre :</a:t>
            </a:r>
          </a:p>
          <a:p>
            <a:endParaRPr lang="fr-FR" sz="1000" dirty="0">
              <a:solidFill>
                <a:srgbClr val="FFFFFF"/>
              </a:solidFill>
              <a:latin typeface="Roboto Slab Thin" pitchFamily="2"/>
              <a:ea typeface="Roboto Slab Thin" pitchFamily="2"/>
              <a:cs typeface="+mn-cs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Vectoriseur</a:t>
            </a:r>
            <a:r>
              <a:rPr lang="fr-FR" sz="1000" dirty="0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 </a:t>
            </a:r>
            <a:r>
              <a:rPr lang="fr-FR" sz="1000" dirty="0" err="1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TfIdf</a:t>
            </a:r>
            <a:r>
              <a:rPr lang="fr-FR" sz="1000" dirty="0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 et un Naïve Bayésien (version multinomial).</a:t>
            </a:r>
          </a:p>
          <a:p>
            <a:endParaRPr lang="fr-FR" sz="1000" dirty="0">
              <a:solidFill>
                <a:srgbClr val="FFFFFF"/>
              </a:solidFill>
              <a:latin typeface="Roboto Slab Thin" pitchFamily="2"/>
              <a:ea typeface="Roboto Slab Thin" pitchFamily="2"/>
              <a:cs typeface="+mn-cs"/>
            </a:endParaRPr>
          </a:p>
          <a:p>
            <a:r>
              <a:rPr lang="fr-FR" sz="1000" dirty="0" err="1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Logistic</a:t>
            </a:r>
            <a:r>
              <a:rPr lang="fr-FR" sz="1000" dirty="0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 </a:t>
            </a:r>
            <a:r>
              <a:rPr lang="fr-FR" sz="1000" dirty="0" err="1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Regression</a:t>
            </a:r>
            <a:r>
              <a:rPr lang="fr-FR" sz="1000" dirty="0">
                <a:solidFill>
                  <a:srgbClr val="FFFFFF"/>
                </a:solidFill>
                <a:latin typeface="Roboto Slab Thin"/>
                <a:ea typeface="Roboto Slab Thin" pitchFamily="2"/>
                <a:cs typeface="+mn-cs"/>
              </a:rPr>
              <a:t> mais en faisant un TFIDF.</a:t>
            </a:r>
          </a:p>
          <a:p>
            <a:endParaRPr lang="fr-FR" sz="1000" dirty="0">
              <a:solidFill>
                <a:srgbClr val="FFFFFF"/>
              </a:solidFill>
              <a:latin typeface="Roboto Slab Thin" pitchFamily="2"/>
              <a:ea typeface="Roboto Slab Thin" pitchFamily="2"/>
              <a:cs typeface="+mn-cs"/>
            </a:endParaRPr>
          </a:p>
          <a:p>
            <a:endParaRPr lang="fr-FR" sz="1000" dirty="0">
              <a:solidFill>
                <a:srgbClr val="FFFFFF"/>
              </a:solidFill>
              <a:latin typeface="Roboto Slab Thin" pitchFamily="2"/>
              <a:ea typeface="Roboto Slab Thin" pitchFamily="2"/>
              <a:cs typeface="+mn-cs"/>
            </a:endParaRPr>
          </a:p>
          <a:p>
            <a:pPr marL="0" indent="0">
              <a:buNone/>
            </a:pPr>
            <a:r>
              <a:rPr lang="fr-FR" sz="1000" dirty="0">
                <a:solidFill>
                  <a:schemeClr val="bg1"/>
                </a:solidFill>
                <a:ea typeface="Roboto Slab Thin" pitchFamily="2"/>
                <a:cs typeface="Calibri"/>
              </a:rPr>
              <a:t>Le choix de la méthode de transformation et du modèle est très </a:t>
            </a:r>
            <a:r>
              <a:rPr lang="fr-FR" sz="1000" dirty="0" smtClean="0">
                <a:solidFill>
                  <a:schemeClr val="bg1"/>
                </a:solidFill>
                <a:ea typeface="Roboto Slab Thin" pitchFamily="2"/>
                <a:cs typeface="Calibri"/>
              </a:rPr>
              <a:t>important</a:t>
            </a:r>
          </a:p>
          <a:p>
            <a:pPr marL="0" indent="0">
              <a:buNone/>
            </a:pPr>
            <a:r>
              <a:rPr lang="fr-FR" sz="1000" dirty="0">
                <a:solidFill>
                  <a:schemeClr val="bg1"/>
                </a:solidFill>
                <a:ea typeface="Roboto Slab Thin" pitchFamily="2"/>
                <a:cs typeface="Calibri"/>
              </a:rPr>
              <a:t> pour la construction d'un bon modèle de classification.</a:t>
            </a:r>
            <a:endParaRPr lang="fr-FR" sz="2400" dirty="0">
              <a:solidFill>
                <a:schemeClr val="bg1"/>
              </a:solidFill>
              <a:latin typeface="Roboto Slab Thin"/>
              <a:ea typeface="Roboto Slab Thin" pitchFamily="2"/>
              <a:cs typeface="+mn-cs"/>
            </a:endParaRPr>
          </a:p>
          <a:p>
            <a:endParaRPr lang="fr-FR" sz="2400" dirty="0">
              <a:solidFill>
                <a:srgbClr val="FFFFFF"/>
              </a:solidFill>
              <a:latin typeface="Roboto Slab Thin" pitchFamily="2"/>
              <a:ea typeface="Roboto Slab Thin" pitchFamily="2"/>
              <a:cs typeface="+mn-cs"/>
            </a:endParaRPr>
          </a:p>
        </p:txBody>
      </p:sp>
      <p:sp>
        <p:nvSpPr>
          <p:cNvPr id="5" name="Pentagone 5"/>
          <p:cNvSpPr/>
          <p:nvPr/>
        </p:nvSpPr>
        <p:spPr>
          <a:xfrm>
            <a:off x="838203" y="240392"/>
            <a:ext cx="3041069" cy="794081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rgbClr val="DEEBF7"/>
                </a:solidFill>
                <a:uFillTx/>
                <a:latin typeface="Agency FB" pitchFamily="34"/>
              </a:rPr>
              <a:t>Conclusion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6AB7CBF-15D8-482E-AD28-6A703C86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21" y="1655761"/>
            <a:ext cx="6885479" cy="3851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1807029"/>
            <a:ext cx="10515600" cy="3766271"/>
          </a:xfrm>
        </p:spPr>
        <p:txBody>
          <a:bodyPr/>
          <a:lstStyle/>
          <a:p>
            <a:r>
              <a:rPr lang="fr-FR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Diviser les </a:t>
            </a:r>
            <a:r>
              <a:rPr lang="fr-FR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donn</a:t>
            </a:r>
            <a:r>
              <a:rPr lang="en-US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ées</a:t>
            </a:r>
            <a:r>
              <a:rPr lang="en-US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en</a:t>
            </a:r>
            <a:r>
              <a:rPr lang="en-US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 train et test.</a:t>
            </a:r>
          </a:p>
          <a:p>
            <a:r>
              <a:rPr lang="en-US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Créer</a:t>
            </a:r>
            <a:r>
              <a:rPr lang="en-US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 deux ensemble (critiques positives ,critiques </a:t>
            </a:r>
            <a:r>
              <a:rPr lang="en-US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négatives</a:t>
            </a:r>
            <a:r>
              <a:rPr lang="en-US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Tokenizer et stop words.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Première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69" y="3425216"/>
            <a:ext cx="6269875" cy="3088449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4495803" y="317535"/>
            <a:ext cx="2098961" cy="5634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DEEBF7"/>
                </a:solidFill>
                <a:latin typeface="Agency FB" pitchFamily="34"/>
              </a:rPr>
              <a:t>Prétraitement</a:t>
            </a:r>
            <a:endParaRPr lang="fr-FR" sz="2000" dirty="0">
              <a:solidFill>
                <a:srgbClr val="DEEBF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2447635"/>
            <a:ext cx="10515600" cy="37293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			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			Naïve Bayes Classifier.</a:t>
            </a:r>
          </a:p>
          <a:p>
            <a:endParaRPr lang="fr-FR" dirty="0"/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Première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4495803" y="317535"/>
            <a:ext cx="2098961" cy="5634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DEEBF7"/>
                </a:solidFill>
                <a:latin typeface="Agency FB" pitchFamily="34"/>
              </a:rPr>
              <a:t>Algorithme</a:t>
            </a: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838203" y="2447635"/>
            <a:ext cx="10515600" cy="37293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Naïve Bayes Classifier.</a:t>
            </a:r>
          </a:p>
          <a:p>
            <a:endParaRPr lang="fr-FR" dirty="0"/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Première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11" y="3143153"/>
            <a:ext cx="6037984" cy="187580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4541985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Evaluation du jeu de test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958276" y="2244435"/>
            <a:ext cx="10515600" cy="3729327"/>
          </a:xfrm>
        </p:spPr>
        <p:txBody>
          <a:bodyPr/>
          <a:lstStyle/>
          <a:p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Diviser les </a:t>
            </a: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donn</a:t>
            </a:r>
            <a:r>
              <a:rPr lang="en-US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ées</a:t>
            </a:r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en</a:t>
            </a:r>
            <a:r>
              <a:rPr lang="en-US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 train et test</a:t>
            </a:r>
          </a:p>
          <a:p>
            <a:r>
              <a:rPr lang="fr-FR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Transformer le dictionnaire de </a:t>
            </a:r>
            <a:r>
              <a:rPr lang="fr-FR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text</a:t>
            </a:r>
            <a:r>
              <a:rPr lang="fr-FR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 et label en </a:t>
            </a:r>
            <a:r>
              <a:rPr lang="fr-FR" dirty="0" err="1">
                <a:solidFill>
                  <a:srgbClr val="FFFFFF"/>
                </a:solidFill>
                <a:latin typeface="Roboto Slab Thin"/>
                <a:ea typeface="Roboto Slab Thin" pitchFamily="2"/>
              </a:rPr>
              <a:t>dataframe</a:t>
            </a:r>
            <a:endParaRPr lang="fr-FR" dirty="0">
              <a:solidFill>
                <a:srgbClr val="FFFFFF"/>
              </a:solidFill>
              <a:latin typeface="Roboto Slab Thin"/>
              <a:ea typeface="Roboto Slab Thin" pitchFamily="2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541985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Prétraitement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161475" y="2623126"/>
            <a:ext cx="10679542" cy="388850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Roboto Slab Thin"/>
                <a:ea typeface="Roboto Slab Thin" pitchFamily="2"/>
              </a:rPr>
              <a:t>Travailler sur un sous-échantillon de l’ensemble d'apprentissage.</a:t>
            </a:r>
          </a:p>
          <a:p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  <a:p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La taille du sous-échantillon est K = 7000</a:t>
            </a:r>
            <a:r>
              <a:rPr lang="fr-FR" dirty="0">
                <a:solidFill>
                  <a:schemeClr val="bg1"/>
                </a:solidFill>
                <a:latin typeface="Barlow Condensed ExtraLight" panose="00000306000000000000" pitchFamily="2" charset="0"/>
              </a:rPr>
              <a:t>.</a:t>
            </a: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532748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0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346828" y="2752435"/>
            <a:ext cx="8997900" cy="37407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Statistique obtenues sans </a:t>
            </a: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Lémmatisation</a:t>
            </a:r>
            <a:r>
              <a:rPr lang="fr-FR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, nettoyage et </a:t>
            </a:r>
            <a:r>
              <a:rPr lang="fr-FR" dirty="0" err="1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tokénisation</a:t>
            </a:r>
            <a:endParaRPr lang="fr-FR" dirty="0">
              <a:solidFill>
                <a:srgbClr val="FFFFFF"/>
              </a:solidFill>
              <a:latin typeface="Roboto Slab Thin" pitchFamily="2"/>
              <a:ea typeface="Roboto Slab Thin" pitchFamily="2"/>
            </a:endParaRPr>
          </a:p>
        </p:txBody>
      </p:sp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4541985" y="373882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6508" y="2307304"/>
            <a:ext cx="1013548" cy="739204"/>
          </a:xfrm>
          <a:prstGeom prst="rect">
            <a:avLst/>
          </a:prstGeom>
        </p:spPr>
      </p:pic>
      <p:sp>
        <p:nvSpPr>
          <p:cNvPr id="4" name="Pentagone 5"/>
          <p:cNvSpPr/>
          <p:nvPr/>
        </p:nvSpPr>
        <p:spPr>
          <a:xfrm>
            <a:off x="838203" y="228670"/>
            <a:ext cx="3789215" cy="741148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val f8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6 1 f3"/>
              <a:gd name="f22" fmla="*/ f17 1 f3"/>
              <a:gd name="f23" fmla="*/ f18 1 21600"/>
              <a:gd name="f24" fmla="*/ f19 1 21600"/>
              <a:gd name="f25" fmla="*/ 21600 f18 1"/>
              <a:gd name="f26" fmla="*/ 21600 f19 1"/>
              <a:gd name="f27" fmla="+- f21 0 f2"/>
              <a:gd name="f28" fmla="+- f22 0 f2"/>
              <a:gd name="f29" fmla="min f24 f23"/>
              <a:gd name="f30" fmla="*/ f25 1 f20"/>
              <a:gd name="f31" fmla="*/ f26 1 f20"/>
              <a:gd name="f32" fmla="val f30"/>
              <a:gd name="f33" fmla="val f31"/>
              <a:gd name="f34" fmla="*/ f14 f29 1"/>
              <a:gd name="f35" fmla="+- f33 0 f14"/>
              <a:gd name="f36" fmla="+- f32 0 f14"/>
              <a:gd name="f37" fmla="*/ f33 f29 1"/>
              <a:gd name="f38" fmla="*/ f32 f29 1"/>
              <a:gd name="f39" fmla="*/ f35 1 2"/>
              <a:gd name="f40" fmla="min f36 f35"/>
              <a:gd name="f41" fmla="+- f14 f39 0"/>
              <a:gd name="f42" fmla="*/ f40 f15 1"/>
              <a:gd name="f43" fmla="*/ f42 1 100000"/>
              <a:gd name="f44" fmla="*/ f41 f29 1"/>
              <a:gd name="f45" fmla="+- f32 0 f43"/>
              <a:gd name="f46" fmla="+- f45 f32 0"/>
              <a:gd name="f47" fmla="*/ f45 1 2"/>
              <a:gd name="f48" fmla="*/ f45 f29 1"/>
              <a:gd name="f49" fmla="*/ f46 1 2"/>
              <a:gd name="f50" fmla="*/ f47 f29 1"/>
              <a:gd name="f51" fmla="*/ f49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0" y="f34"/>
              </a:cxn>
              <a:cxn ang="f28">
                <a:pos x="f50" y="f37"/>
              </a:cxn>
            </a:cxnLst>
            <a:rect l="f34" t="f34" r="f51" b="f37"/>
            <a:pathLst>
              <a:path>
                <a:moveTo>
                  <a:pt x="f34" y="f34"/>
                </a:moveTo>
                <a:lnTo>
                  <a:pt x="f48" y="f34"/>
                </a:lnTo>
                <a:lnTo>
                  <a:pt x="f38" y="f44"/>
                </a:lnTo>
                <a:lnTo>
                  <a:pt x="f48" y="f37"/>
                </a:lnTo>
                <a:lnTo>
                  <a:pt x="f34" y="f37"/>
                </a:lnTo>
                <a:close/>
              </a:path>
            </a:pathLst>
          </a:custGeom>
          <a:gradFill>
            <a:gsLst>
              <a:gs pos="0">
                <a:srgbClr val="6083CB"/>
              </a:gs>
              <a:gs pos="100000">
                <a:srgbClr val="3E70CA"/>
              </a:gs>
            </a:gsLst>
            <a:lin ang="5400000"/>
          </a:gradFill>
          <a:ln cap="flat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DEEBF7"/>
                </a:solidFill>
                <a:latin typeface="Agency FB" pitchFamily="34"/>
              </a:rPr>
              <a:t>Deuxième méthode</a:t>
            </a:r>
            <a:endParaRPr lang="fr-FR" sz="2800" b="0" i="0" u="none" strike="noStrike" kern="1200" cap="none" spc="0" baseline="0" dirty="0">
              <a:solidFill>
                <a:srgbClr val="DEEBF7"/>
              </a:solidFill>
              <a:uFillTx/>
              <a:latin typeface="Calibri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096" y="228670"/>
            <a:ext cx="3247990" cy="28285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825" y="228670"/>
            <a:ext cx="3589720" cy="28285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593" y="5620388"/>
            <a:ext cx="1012781" cy="7773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096" y="3573045"/>
            <a:ext cx="3247990" cy="28246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825" y="3573045"/>
            <a:ext cx="3589720" cy="28246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429044" y="2534016"/>
            <a:ext cx="114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Train :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72207" y="5808986"/>
            <a:ext cx="861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FFFF"/>
                </a:solidFill>
                <a:latin typeface="Roboto Slab Thin" pitchFamily="2"/>
                <a:ea typeface="Roboto Slab Thin" pitchFamily="2"/>
              </a:rPr>
              <a:t>Test:</a:t>
            </a:r>
          </a:p>
        </p:txBody>
      </p:sp>
      <p:sp>
        <p:nvSpPr>
          <p:cNvPr id="15" name="Chevron 14"/>
          <p:cNvSpPr/>
          <p:nvPr/>
        </p:nvSpPr>
        <p:spPr>
          <a:xfrm>
            <a:off x="857886" y="1187837"/>
            <a:ext cx="2798622" cy="450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kern="0" dirty="0">
              <a:solidFill>
                <a:srgbClr val="DEEBF7"/>
              </a:solidFill>
              <a:latin typeface="Agency FB" pitchFamily="34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kern="0" dirty="0">
                <a:solidFill>
                  <a:srgbClr val="DEEBF7"/>
                </a:solidFill>
                <a:latin typeface="Agency FB" pitchFamily="34"/>
              </a:rPr>
              <a:t>Analyse de données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DEEB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554</Words>
  <Application>Microsoft Office PowerPoint</Application>
  <PresentationFormat>Grand écran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Agency FB</vt:lpstr>
      <vt:lpstr>Arial</vt:lpstr>
      <vt:lpstr>Bahnschrift Light Condensed</vt:lpstr>
      <vt:lpstr>Barlow Condensed ExtraLight</vt:lpstr>
      <vt:lpstr>Barlow Condensed SemiBold</vt:lpstr>
      <vt:lpstr>Calibri</vt:lpstr>
      <vt:lpstr>Calibri Light</vt:lpstr>
      <vt:lpstr>Roboto</vt:lpstr>
      <vt:lpstr>Roboto Slab Thin</vt:lpstr>
      <vt:lpstr>var(--colab-chrome-font-family)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Oumaima</dc:creator>
  <cp:lastModifiedBy>Oumaima</cp:lastModifiedBy>
  <cp:revision>206</cp:revision>
  <dcterms:created xsi:type="dcterms:W3CDTF">2022-02-19T10:00:32Z</dcterms:created>
  <dcterms:modified xsi:type="dcterms:W3CDTF">2023-06-28T10:23:53Z</dcterms:modified>
</cp:coreProperties>
</file>